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vsdx" ContentType="application/vnd.ms-visio.drawing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66" r:id="rId4"/>
    <p:sldId id="293" r:id="rId5"/>
    <p:sldId id="292" r:id="rId6"/>
    <p:sldId id="267" r:id="rId7"/>
    <p:sldId id="268" r:id="rId8"/>
    <p:sldId id="261" r:id="rId9"/>
    <p:sldId id="270" r:id="rId10"/>
    <p:sldId id="271" r:id="rId11"/>
    <p:sldId id="275" r:id="rId12"/>
    <p:sldId id="291" r:id="rId13"/>
    <p:sldId id="296" r:id="rId14"/>
    <p:sldId id="299" r:id="rId15"/>
    <p:sldId id="298" r:id="rId16"/>
    <p:sldId id="297" r:id="rId17"/>
    <p:sldId id="300" r:id="rId18"/>
    <p:sldId id="276" r:id="rId19"/>
    <p:sldId id="280" r:id="rId20"/>
    <p:sldId id="281" r:id="rId21"/>
    <p:sldId id="26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F7A"/>
    <a:srgbClr val="425860"/>
    <a:srgbClr val="398E3D"/>
    <a:srgbClr val="FF6D00"/>
    <a:srgbClr val="F1F5F8"/>
    <a:srgbClr val="F9F9F9"/>
    <a:srgbClr val="2C7130"/>
    <a:srgbClr val="CC5600"/>
    <a:srgbClr val="FB7716"/>
    <a:srgbClr val="44566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74"/>
  </p:normalViewPr>
  <p:slideViewPr>
    <p:cSldViewPr snapToGrid="0" snapToObjects="1">
      <p:cViewPr varScale="1">
        <p:scale>
          <a:sx n="59" d="100"/>
          <a:sy n="59" d="100"/>
        </p:scale>
        <p:origin x="-72" y="-714"/>
      </p:cViewPr>
      <p:guideLst>
        <p:guide orient="horz" pos="1791"/>
        <p:guide orient="horz" pos="3157"/>
        <p:guide pos="3779"/>
        <p:guide pos="481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310C7-34AD-4809-85FC-EC5926D1B62B}" type="datetimeFigureOut">
              <a:rPr lang="zh-CN" altLang="en-US" smtClean="0"/>
              <a:pPr/>
              <a:t>2023/5/29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2265C-CFB5-4B78-A429-8BCFC2FD0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546F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44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72766" y="3291840"/>
            <a:ext cx="10379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smtClean="0">
                <a:solidFill>
                  <a:schemeClr val="bg1"/>
                </a:solidFill>
              </a:rPr>
              <a:t>科研</a:t>
            </a:r>
            <a:r>
              <a:rPr lang="zh-CN" altLang="en-US" sz="4800" dirty="0" smtClean="0">
                <a:solidFill>
                  <a:schemeClr val="bg1"/>
                </a:solidFill>
              </a:rPr>
              <a:t>管理系统</a:t>
            </a:r>
            <a:endParaRPr lang="en-US" altLang="zh-CN" sz="4800" b="1" dirty="0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769529" y="541051"/>
            <a:ext cx="2638414" cy="2624498"/>
            <a:chOff x="4769529" y="541051"/>
            <a:chExt cx="2638414" cy="2624498"/>
          </a:xfrm>
        </p:grpSpPr>
        <p:grpSp>
          <p:nvGrpSpPr>
            <p:cNvPr id="3" name="Group 74"/>
            <p:cNvGrpSpPr>
              <a:grpSpLocks noChangeAspect="1"/>
            </p:cNvGrpSpPr>
            <p:nvPr/>
          </p:nvGrpSpPr>
          <p:grpSpPr bwMode="auto">
            <a:xfrm>
              <a:off x="4769529" y="541051"/>
              <a:ext cx="2638414" cy="262449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4" name="Freeform 75"/>
              <p:cNvSpPr/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76"/>
              <p:cNvSpPr/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7"/>
              <p:cNvSpPr/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8"/>
              <p:cNvSpPr/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79"/>
              <p:cNvSpPr/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0"/>
              <p:cNvSpPr/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81"/>
              <p:cNvSpPr/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/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" name="椭圆 1"/>
            <p:cNvSpPr/>
            <p:nvPr/>
          </p:nvSpPr>
          <p:spPr>
            <a:xfrm>
              <a:off x="5709623" y="1310780"/>
              <a:ext cx="758223" cy="1071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4704" y="17780"/>
            <a:ext cx="4107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000" kern="0" dirty="0" smtClean="0">
                <a:solidFill>
                  <a:schemeClr val="bg1"/>
                </a:solidFill>
                <a:latin typeface="+mj-ea"/>
                <a:ea typeface="+mj-ea"/>
              </a:rPr>
              <a:t>系统整体功能图</a:t>
            </a:r>
            <a:endParaRPr kumimoji="0" sz="4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2097927" y="1234873"/>
            <a:ext cx="7707219" cy="4870382"/>
            <a:chOff x="2097927" y="1087654"/>
            <a:chExt cx="7707219" cy="4870382"/>
          </a:xfrm>
        </p:grpSpPr>
        <p:sp>
          <p:nvSpPr>
            <p:cNvPr id="13" name="任意多边形 12"/>
            <p:cNvSpPr/>
            <p:nvPr/>
          </p:nvSpPr>
          <p:spPr>
            <a:xfrm>
              <a:off x="6281846" y="1087654"/>
              <a:ext cx="3523300" cy="2045560"/>
            </a:xfrm>
            <a:custGeom>
              <a:avLst/>
              <a:gdLst>
                <a:gd name="connsiteX0" fmla="*/ 0 w 3523300"/>
                <a:gd name="connsiteY0" fmla="*/ 0 h 2045560"/>
                <a:gd name="connsiteX1" fmla="*/ 3523300 w 3523300"/>
                <a:gd name="connsiteY1" fmla="*/ 0 h 2045560"/>
                <a:gd name="connsiteX2" fmla="*/ 3523300 w 3523300"/>
                <a:gd name="connsiteY2" fmla="*/ 2045560 h 2045560"/>
                <a:gd name="connsiteX3" fmla="*/ 0 w 3523300"/>
                <a:gd name="connsiteY3" fmla="*/ 2045560 h 2045560"/>
                <a:gd name="connsiteX4" fmla="*/ 0 w 3523300"/>
                <a:gd name="connsiteY4" fmla="*/ 0 h 204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300" h="2045560">
                  <a:moveTo>
                    <a:pt x="0" y="0"/>
                  </a:moveTo>
                  <a:lnTo>
                    <a:pt x="3523300" y="0"/>
                  </a:lnTo>
                  <a:lnTo>
                    <a:pt x="3523300" y="2045560"/>
                  </a:lnTo>
                  <a:lnTo>
                    <a:pt x="0" y="20455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608" tIns="419608" rIns="419608" bIns="419608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900" kern="1200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2097927" y="3912476"/>
              <a:ext cx="3523300" cy="2045560"/>
            </a:xfrm>
            <a:custGeom>
              <a:avLst/>
              <a:gdLst>
                <a:gd name="connsiteX0" fmla="*/ 0 w 3523300"/>
                <a:gd name="connsiteY0" fmla="*/ 0 h 2045560"/>
                <a:gd name="connsiteX1" fmla="*/ 3523300 w 3523300"/>
                <a:gd name="connsiteY1" fmla="*/ 0 h 2045560"/>
                <a:gd name="connsiteX2" fmla="*/ 3523300 w 3523300"/>
                <a:gd name="connsiteY2" fmla="*/ 2045560 h 2045560"/>
                <a:gd name="connsiteX3" fmla="*/ 0 w 3523300"/>
                <a:gd name="connsiteY3" fmla="*/ 2045560 h 2045560"/>
                <a:gd name="connsiteX4" fmla="*/ 0 w 3523300"/>
                <a:gd name="connsiteY4" fmla="*/ 0 h 204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300" h="2045560">
                  <a:moveTo>
                    <a:pt x="0" y="0"/>
                  </a:moveTo>
                  <a:lnTo>
                    <a:pt x="3523300" y="0"/>
                  </a:lnTo>
                  <a:lnTo>
                    <a:pt x="3523300" y="2045560"/>
                  </a:lnTo>
                  <a:lnTo>
                    <a:pt x="0" y="20455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608" tIns="419608" rIns="419608" bIns="419608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900" kern="1200"/>
            </a:p>
          </p:txBody>
        </p:sp>
      </p:grp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397" name="Rectangle 3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44" name="Rectangle 8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57" name="Rectangle 9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58" name="Rectangle 9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59" name="Rectangle 9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0" name="Rectangle 100"/>
          <p:cNvSpPr>
            <a:spLocks noChangeArrowheads="1"/>
          </p:cNvSpPr>
          <p:nvPr/>
        </p:nvSpPr>
        <p:spPr bwMode="auto">
          <a:xfrm>
            <a:off x="0" y="4219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10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1" name="Rectangle 10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2" name="Rectangle 10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3" name="Rectangle 10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4" name="Rectangle 10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5" name="Rectangle 10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6" name="Rectangle 10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Object 105"/>
          <p:cNvGraphicFramePr>
            <a:graphicFrameLocks noChangeAspect="1"/>
          </p:cNvGraphicFramePr>
          <p:nvPr/>
        </p:nvGraphicFramePr>
        <p:xfrm>
          <a:off x="2881089" y="841825"/>
          <a:ext cx="6372135" cy="5263430"/>
        </p:xfrm>
        <a:graphic>
          <a:graphicData uri="http://schemas.openxmlformats.org/presentationml/2006/ole">
            <p:oleObj spid="_x0000_s15465" name="Visio" r:id="rId3" imgW="5200770" imgH="4295590" progId="Visio.Drawing.15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系统首页界面</a:t>
            </a:r>
            <a:endParaRPr 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305" y="898485"/>
            <a:ext cx="11203640" cy="558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队伍信息详细页面</a:t>
            </a:r>
            <a:endParaRPr lang="zh-CN" alt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47" y="1266450"/>
            <a:ext cx="11203639" cy="515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科研成果详细页面</a:t>
            </a:r>
            <a:endParaRPr 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305" y="1207138"/>
            <a:ext cx="11187597" cy="517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资源文件详细页面</a:t>
            </a:r>
            <a:endParaRPr 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263" y="1223229"/>
            <a:ext cx="11107387" cy="5081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管理员主界面</a:t>
            </a:r>
            <a:endParaRPr 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47" y="1102443"/>
            <a:ext cx="11171555" cy="517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科研队伍主界面</a:t>
            </a:r>
            <a:endParaRPr 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21" y="1251348"/>
            <a:ext cx="11235723" cy="484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用户主界面</a:t>
            </a:r>
            <a:endParaRPr 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47" y="1187417"/>
            <a:ext cx="11139472" cy="479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6100" y="17961"/>
            <a:ext cx="3418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系统测试</a:t>
            </a:r>
            <a:endParaRPr kumimoji="0" 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257207" y="1371600"/>
            <a:ext cx="110159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/>
              <a:t>系统测试紧跟集成测试进行。系统测试将已通过集成测试的部分作为整个系统的一员。和电子设备的各个软件和硬件等一起，通过实际运行进行检测，在模拟的实际环境下检测是否有错误出现。系统测试需要与计划中的理想状况作比较，发现与预想中不一样的地方。通过设计者的分析后决定如何修改。在软件实际运行的过程中，会发生很多意想不到的错误，可能测试人员也没有办法在第一时间解决问题，所以，系统测试应尽可能在实际运行下进行测试，这样才能达到更好的测试目的。</a:t>
            </a:r>
            <a:endParaRPr lang="zh-CN" altLang="en-US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kern="0" cap="none" spc="0" normalizeH="0" baseline="0" noProof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结论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563880" y="920750"/>
            <a:ext cx="11064240" cy="529375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zh-CN" sz="2000" dirty="0" smtClean="0"/>
              <a:t>系统阐述的是使用科研管理系统的设计与开发，在此系统的开发过程中应用到</a:t>
            </a:r>
            <a:r>
              <a:rPr lang="en-US" altLang="zh-CN" sz="2000" dirty="0" smtClean="0"/>
              <a:t>Java</a:t>
            </a:r>
            <a:r>
              <a:rPr lang="zh-CN" altLang="zh-CN" sz="2000" dirty="0" smtClean="0"/>
              <a:t>、</a:t>
            </a:r>
            <a:r>
              <a:rPr lang="en-US" altLang="zh-CN" sz="2000" dirty="0" err="1" smtClean="0"/>
              <a:t>MySql</a:t>
            </a:r>
            <a:r>
              <a:rPr lang="zh-CN" altLang="zh-CN" sz="2000" dirty="0" smtClean="0"/>
              <a:t>技术和面向接口编程。在系统的开发中应用</a:t>
            </a:r>
            <a:r>
              <a:rPr lang="en-US" altLang="zh-CN" sz="2000" dirty="0" smtClean="0"/>
              <a:t>B/S</a:t>
            </a:r>
            <a:r>
              <a:rPr lang="zh-CN" altLang="zh-CN" sz="2000" dirty="0" smtClean="0"/>
              <a:t>结构设计开发实现，让系统之间逻辑分层清晰明确使得系统更加的合理可靠，更加坚固的保证了项目的开发健壮性和准确性，更好的服务应用于用户。</a:t>
            </a:r>
          </a:p>
          <a:p>
            <a:r>
              <a:rPr lang="zh-CN" altLang="zh-CN" sz="2000" dirty="0" smtClean="0"/>
              <a:t>这个系统的开发使我能够结合我以前的知识集成和改进它们。毕设就是检验我们对所学内容运用程度的时刻，对所学内容运用情况进行巩固与提高。本系统检验了自己的</a:t>
            </a:r>
            <a:r>
              <a:rPr lang="en-US" altLang="zh-CN" sz="2000" dirty="0" smtClean="0"/>
              <a:t>IT</a:t>
            </a:r>
            <a:r>
              <a:rPr lang="zh-CN" altLang="zh-CN" sz="2000" dirty="0" smtClean="0"/>
              <a:t>知识，同时也检验了自己运用相关知识去解决实际问题，使自己得到了一个锻炼与提升编程技能的机会。在设计上我遇到了很多困难，主要原因是我所拥有的知识不是很扎实，所以只靠几本书里的知识是远远不够的！自己经过实践取得了一些实践经验。知识不在于理解，必须学会运用，并且使之反映到实际生活中去，才是学知识的根本目的。面对困难，我学着怎样去处理，怎样去发现并分析有关的资料。我参加过一个小型公司的毕业设计，是一个典型的以用户为中心的小型项目。在这个团队里，每个人都有自己独立工作的空间，他们之间互相协作。团队意识很重要。虽然碰到很多难题，但是毕业项目经过不断的调试终于顺利完成。此次实践使我在实际应用中有所提高，同时极大地增强了大脑的工作能力，使我在探索中获得快乐，在成功中获得幸福，是我莫大的财富。后期也将继续对系统做出进一步的优化升级。</a:t>
            </a:r>
          </a:p>
          <a:p>
            <a:r>
              <a:rPr lang="en-US" altLang="zh-CN" sz="2000" dirty="0" smtClean="0"/>
              <a:t>(1) </a:t>
            </a:r>
            <a:r>
              <a:rPr lang="zh-CN" altLang="zh-CN" sz="2000" dirty="0" smtClean="0"/>
              <a:t>完善操作逻辑，让系统功能更加合理。</a:t>
            </a:r>
          </a:p>
          <a:p>
            <a:r>
              <a:rPr lang="en-US" altLang="zh-CN" sz="2000" dirty="0" smtClean="0"/>
              <a:t>(2) </a:t>
            </a:r>
            <a:r>
              <a:rPr lang="zh-CN" altLang="zh-CN" sz="2000" dirty="0" smtClean="0"/>
              <a:t>补充完善小功能的应用，使系统更加完整实用。</a:t>
            </a:r>
          </a:p>
          <a:p>
            <a:r>
              <a:rPr lang="en-US" altLang="zh-CN" sz="2000" dirty="0" smtClean="0"/>
              <a:t>(3) </a:t>
            </a:r>
            <a:r>
              <a:rPr lang="zh-CN" altLang="zh-CN" sz="2000" dirty="0" smtClean="0"/>
              <a:t>精简美化系统界面，提高系统观赏度。</a:t>
            </a:r>
            <a:endParaRPr lang="zh-CN" altLang="zh-CN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6913"/>
          <a:stretch>
            <a:fillRect/>
          </a:stretch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03495" y="147320"/>
            <a:ext cx="6112612" cy="4675403"/>
          </a:xfrm>
          <a:prstGeom prst="rect">
            <a:avLst/>
          </a:prstGeom>
          <a:noFill/>
          <a:ln>
            <a:noFill/>
          </a:ln>
          <a:effectLst>
            <a:outerShdw blurRad="165100" sx="101000" sy="101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随着计算机技术发展，计算机系统的应用已延伸到社会的各个领域，大量基于网络的广泛应用给生活带来了十分的便利。所以把科研管理与现在网络相结合，利用计算机搭建科研管理系统，实现科研的信息化。则对于进一步提高科研管理发展，丰富科研管理经验能起到不少的促进作用。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系统阐述的是使用科研管理系统，对于</a:t>
            </a:r>
            <a:r>
              <a:rPr lang="en-US" altLang="zh-CN" dirty="0" smtClean="0">
                <a:solidFill>
                  <a:schemeClr val="tx1"/>
                </a:solidFill>
              </a:rPr>
              <a:t>Java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B/S</a:t>
            </a:r>
            <a:r>
              <a:rPr lang="zh-CN" altLang="en-US" dirty="0" smtClean="0">
                <a:solidFill>
                  <a:schemeClr val="tx1"/>
                </a:solidFill>
              </a:rPr>
              <a:t>结构、</a:t>
            </a:r>
            <a:r>
              <a:rPr lang="en-US" altLang="zh-CN" dirty="0" err="1" smtClean="0">
                <a:solidFill>
                  <a:schemeClr val="tx1"/>
                </a:solidFill>
              </a:rPr>
              <a:t>MySql</a:t>
            </a:r>
            <a:r>
              <a:rPr lang="zh-CN" altLang="en-US" dirty="0" smtClean="0">
                <a:solidFill>
                  <a:schemeClr val="tx1"/>
                </a:solidFill>
              </a:rPr>
              <a:t>进行了较为深入的学习与应用。主要针对系统的设计，描述，实现和分析与测试方面来表明开发的过程。开发中使用了</a:t>
            </a:r>
            <a:r>
              <a:rPr lang="en-US" altLang="zh-CN" dirty="0" err="1" smtClean="0">
                <a:solidFill>
                  <a:schemeClr val="tx1"/>
                </a:solidFill>
              </a:rPr>
              <a:t>springboot</a:t>
            </a:r>
            <a:r>
              <a:rPr lang="zh-CN" altLang="en-US" dirty="0" smtClean="0">
                <a:solidFill>
                  <a:schemeClr val="tx1"/>
                </a:solidFill>
              </a:rPr>
              <a:t>框架和</a:t>
            </a:r>
            <a:r>
              <a:rPr lang="en-US" altLang="zh-CN" dirty="0" err="1" smtClean="0">
                <a:solidFill>
                  <a:schemeClr val="tx1"/>
                </a:solidFill>
              </a:rPr>
              <a:t>MySql</a:t>
            </a:r>
            <a:r>
              <a:rPr lang="zh-CN" altLang="en-US" dirty="0" smtClean="0">
                <a:solidFill>
                  <a:schemeClr val="tx1"/>
                </a:solidFill>
              </a:rPr>
              <a:t>数据库技术搭建系统的整体架构。利用这些技术结合实际需求开发了具有个人中心、用户管理、科研队伍管理、队伍信息管理、加入队伍管理、队伍申请管理、科研成果管理、项目成果申报管理、公告信息管理、资源文件管理、信息交流、系统管理等功能的系统，最后对系统进行相应的测试，测试系统有无存在问题以及测试用户权限来优化系统，最后系统达到预期目标。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8475" y="5496560"/>
            <a:ext cx="429450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b="1" dirty="0"/>
              <a:t>摘     要</a:t>
            </a:r>
          </a:p>
        </p:txBody>
      </p:sp>
    </p:spTree>
  </p:cSld>
  <p:clrMapOvr>
    <a:masterClrMapping/>
  </p:clrMapOvr>
  <p:transition spd="med">
    <p:pull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601133"/>
          </a:xfrm>
          <a:prstGeom prst="rect">
            <a:avLst/>
          </a:prstGeom>
          <a:solidFill>
            <a:srgbClr val="39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参考文献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590233" y="929204"/>
            <a:ext cx="115204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[1] </a:t>
            </a:r>
            <a:r>
              <a:rPr lang="zh-CN" altLang="zh-CN" sz="1600" dirty="0" smtClean="0"/>
              <a:t>李兴华</a:t>
            </a:r>
            <a:r>
              <a:rPr lang="en-US" altLang="zh-CN" sz="1600" dirty="0" smtClean="0"/>
              <a:t>. </a:t>
            </a:r>
            <a:r>
              <a:rPr lang="en-US" altLang="zh-CN" sz="1600" dirty="0" err="1" smtClean="0"/>
              <a:t>JavaWeb</a:t>
            </a:r>
            <a:r>
              <a:rPr lang="zh-CN" altLang="zh-CN" sz="1600" dirty="0" smtClean="0"/>
              <a:t>开发实战经典基础篇</a:t>
            </a:r>
            <a:r>
              <a:rPr lang="en-US" altLang="zh-CN" sz="1600" dirty="0" smtClean="0"/>
              <a:t>(</a:t>
            </a:r>
            <a:r>
              <a:rPr lang="zh-CN" altLang="zh-CN" sz="1600" dirty="0" smtClean="0"/>
              <a:t>第</a:t>
            </a:r>
            <a:r>
              <a:rPr lang="en-US" altLang="zh-CN" sz="1600" dirty="0" smtClean="0"/>
              <a:t>1</a:t>
            </a:r>
            <a:r>
              <a:rPr lang="zh-CN" altLang="zh-CN" sz="1600" dirty="0" smtClean="0"/>
              <a:t>版</a:t>
            </a:r>
            <a:r>
              <a:rPr lang="en-US" altLang="zh-CN" sz="1600" dirty="0" smtClean="0"/>
              <a:t>)[M].</a:t>
            </a:r>
            <a:r>
              <a:rPr lang="zh-CN" altLang="zh-CN" sz="1600" dirty="0" smtClean="0"/>
              <a:t>北京：清华大学出版社</a:t>
            </a:r>
            <a:r>
              <a:rPr lang="en-US" altLang="zh-CN" sz="1600" dirty="0" smtClean="0"/>
              <a:t>,2019.8</a:t>
            </a:r>
            <a:endParaRPr lang="zh-CN" altLang="zh-CN" sz="1600" dirty="0" smtClean="0"/>
          </a:p>
          <a:p>
            <a:r>
              <a:rPr lang="en-US" altLang="zh-CN" sz="1600" dirty="0" smtClean="0"/>
              <a:t>[2] </a:t>
            </a:r>
            <a:r>
              <a:rPr lang="zh-CN" altLang="zh-CN" sz="1600" dirty="0" smtClean="0"/>
              <a:t>程志艳</a:t>
            </a:r>
            <a:r>
              <a:rPr lang="en-US" altLang="zh-CN" sz="1600" dirty="0" smtClean="0"/>
              <a:t>, </a:t>
            </a:r>
            <a:r>
              <a:rPr lang="zh-CN" altLang="zh-CN" sz="1600" dirty="0" smtClean="0"/>
              <a:t>张亮</a:t>
            </a:r>
            <a:r>
              <a:rPr lang="en-US" altLang="zh-CN" sz="1600" dirty="0" smtClean="0"/>
              <a:t>. JSP</a:t>
            </a:r>
            <a:r>
              <a:rPr lang="zh-CN" altLang="zh-CN" sz="1600" dirty="0" smtClean="0"/>
              <a:t>实用简明教程</a:t>
            </a:r>
            <a:r>
              <a:rPr lang="en-US" altLang="zh-CN" sz="1600" dirty="0" smtClean="0"/>
              <a:t>[M].</a:t>
            </a:r>
            <a:r>
              <a:rPr lang="zh-CN" altLang="zh-CN" sz="1600" dirty="0" smtClean="0"/>
              <a:t>北京：清华大学出版社</a:t>
            </a:r>
            <a:r>
              <a:rPr lang="en-US" altLang="zh-CN" sz="1600" dirty="0" smtClean="0"/>
              <a:t>,2019.12</a:t>
            </a:r>
            <a:endParaRPr lang="zh-CN" altLang="zh-CN" sz="1600" dirty="0" smtClean="0"/>
          </a:p>
          <a:p>
            <a:r>
              <a:rPr lang="en-US" altLang="zh-CN" sz="1600" dirty="0" smtClean="0"/>
              <a:t>[3] </a:t>
            </a:r>
            <a:r>
              <a:rPr lang="zh-CN" altLang="zh-CN" sz="1600" dirty="0" smtClean="0"/>
              <a:t>陈刚</a:t>
            </a:r>
            <a:r>
              <a:rPr lang="en-US" altLang="zh-CN" sz="1600" dirty="0" smtClean="0"/>
              <a:t>. Eclipse</a:t>
            </a:r>
            <a:r>
              <a:rPr lang="zh-CN" altLang="zh-CN" sz="1600" dirty="0" smtClean="0"/>
              <a:t>从入门到精通</a:t>
            </a:r>
            <a:r>
              <a:rPr lang="en-US" altLang="zh-CN" sz="1600" dirty="0" smtClean="0"/>
              <a:t>[M].</a:t>
            </a:r>
            <a:r>
              <a:rPr lang="zh-CN" altLang="zh-CN" sz="1600" dirty="0" smtClean="0"/>
              <a:t>北京：清华大学出版社</a:t>
            </a:r>
            <a:r>
              <a:rPr lang="en-US" altLang="zh-CN" sz="1600" dirty="0" smtClean="0"/>
              <a:t>,2019.6</a:t>
            </a:r>
            <a:endParaRPr lang="zh-CN" altLang="zh-CN" sz="1600" dirty="0" smtClean="0"/>
          </a:p>
          <a:p>
            <a:r>
              <a:rPr lang="en-US" altLang="zh-CN" sz="1600" dirty="0" smtClean="0"/>
              <a:t>[4] </a:t>
            </a:r>
            <a:r>
              <a:rPr lang="zh-CN" altLang="zh-CN" sz="1600" dirty="0" smtClean="0"/>
              <a:t>李勇平</a:t>
            </a:r>
            <a:r>
              <a:rPr lang="en-US" altLang="zh-CN" sz="1600" dirty="0" smtClean="0"/>
              <a:t>.JSP</a:t>
            </a:r>
            <a:r>
              <a:rPr lang="zh-CN" altLang="zh-CN" sz="1600" dirty="0" smtClean="0"/>
              <a:t>应用开发详解</a:t>
            </a:r>
            <a:r>
              <a:rPr lang="en-US" altLang="zh-CN" sz="1600" dirty="0" smtClean="0"/>
              <a:t>[M].</a:t>
            </a:r>
            <a:r>
              <a:rPr lang="zh-CN" altLang="zh-CN" sz="1600" dirty="0" smtClean="0"/>
              <a:t>电子工业出版社</a:t>
            </a:r>
            <a:r>
              <a:rPr lang="en-US" altLang="zh-CN" sz="1600" dirty="0" smtClean="0"/>
              <a:t>,2019.10</a:t>
            </a:r>
            <a:endParaRPr lang="zh-CN" altLang="zh-CN" sz="1600" dirty="0" smtClean="0"/>
          </a:p>
          <a:p>
            <a:r>
              <a:rPr lang="en-US" altLang="zh-CN" sz="1600" dirty="0" smtClean="0"/>
              <a:t>[5] </a:t>
            </a:r>
            <a:r>
              <a:rPr lang="zh-CN" altLang="zh-CN" sz="1600" dirty="0" smtClean="0"/>
              <a:t>郑自国</a:t>
            </a:r>
            <a:r>
              <a:rPr lang="en-US" altLang="zh-CN" sz="1600" dirty="0" smtClean="0"/>
              <a:t>,</a:t>
            </a:r>
            <a:r>
              <a:rPr lang="zh-CN" altLang="zh-CN" sz="1600" dirty="0" smtClean="0"/>
              <a:t>邹丰义</a:t>
            </a:r>
            <a:r>
              <a:rPr lang="en-US" altLang="zh-CN" sz="1600" dirty="0" smtClean="0"/>
              <a:t>.Java</a:t>
            </a:r>
            <a:r>
              <a:rPr lang="zh-CN" altLang="zh-CN" sz="1600" dirty="0" smtClean="0"/>
              <a:t>案例开发集锦</a:t>
            </a:r>
            <a:r>
              <a:rPr lang="en-US" altLang="zh-CN" sz="1600" dirty="0" smtClean="0"/>
              <a:t>[M].</a:t>
            </a:r>
            <a:r>
              <a:rPr lang="zh-CN" altLang="zh-CN" sz="1600" dirty="0" smtClean="0"/>
              <a:t>北京</a:t>
            </a:r>
            <a:r>
              <a:rPr lang="en-US" altLang="zh-CN" sz="1600" dirty="0" smtClean="0"/>
              <a:t>:</a:t>
            </a:r>
            <a:r>
              <a:rPr lang="zh-CN" altLang="zh-CN" sz="1600" dirty="0" smtClean="0"/>
              <a:t>电子工业出版社</a:t>
            </a:r>
            <a:r>
              <a:rPr lang="en-US" altLang="zh-CN" sz="1600" dirty="0" smtClean="0"/>
              <a:t>,2019.2</a:t>
            </a:r>
            <a:endParaRPr lang="zh-CN" altLang="zh-CN" sz="1600" dirty="0" smtClean="0"/>
          </a:p>
          <a:p>
            <a:r>
              <a:rPr lang="en-US" altLang="zh-CN" sz="1600" dirty="0" smtClean="0"/>
              <a:t>[6] </a:t>
            </a:r>
            <a:r>
              <a:rPr lang="zh-CN" altLang="zh-CN" sz="1600" dirty="0" smtClean="0"/>
              <a:t>张孝祥</a:t>
            </a:r>
            <a:r>
              <a:rPr lang="en-US" altLang="zh-CN" sz="1600" dirty="0" smtClean="0"/>
              <a:t>. </a:t>
            </a:r>
            <a:r>
              <a:rPr lang="zh-CN" altLang="zh-CN" sz="1600" dirty="0" smtClean="0"/>
              <a:t>深入</a:t>
            </a:r>
            <a:r>
              <a:rPr lang="en-US" altLang="zh-CN" sz="1600" dirty="0" smtClean="0"/>
              <a:t>Java Web</a:t>
            </a:r>
            <a:r>
              <a:rPr lang="zh-CN" altLang="zh-CN" sz="1600" dirty="0" smtClean="0"/>
              <a:t>开发内幕——核心基础</a:t>
            </a:r>
            <a:r>
              <a:rPr lang="en-US" altLang="zh-CN" sz="1600" dirty="0" smtClean="0"/>
              <a:t>[M]. </a:t>
            </a:r>
            <a:r>
              <a:rPr lang="zh-CN" altLang="zh-CN" sz="1600" dirty="0" smtClean="0"/>
              <a:t>北京：电子工业出版社</a:t>
            </a:r>
            <a:r>
              <a:rPr lang="en-US" altLang="zh-CN" sz="1600" dirty="0" smtClean="0"/>
              <a:t>.  2020</a:t>
            </a:r>
            <a:endParaRPr lang="zh-CN" altLang="zh-CN" sz="1600" dirty="0" smtClean="0"/>
          </a:p>
          <a:p>
            <a:r>
              <a:rPr lang="en-US" altLang="zh-CN" sz="1600" dirty="0" smtClean="0"/>
              <a:t>[7] </a:t>
            </a:r>
            <a:r>
              <a:rPr lang="zh-CN" altLang="zh-CN" sz="1600" dirty="0" smtClean="0"/>
              <a:t>李安渝</a:t>
            </a:r>
            <a:r>
              <a:rPr lang="en-US" altLang="zh-CN" sz="1600" dirty="0" smtClean="0"/>
              <a:t>. Web Services</a:t>
            </a:r>
            <a:r>
              <a:rPr lang="zh-CN" altLang="zh-CN" sz="1600" dirty="0" smtClean="0"/>
              <a:t>技术与实现</a:t>
            </a:r>
            <a:r>
              <a:rPr lang="en-US" altLang="zh-CN" sz="1600" dirty="0" smtClean="0"/>
              <a:t>[M]. </a:t>
            </a:r>
            <a:r>
              <a:rPr lang="zh-CN" altLang="zh-CN" sz="1600" dirty="0" smtClean="0"/>
              <a:t>北京：国防工业出版社</a:t>
            </a:r>
            <a:r>
              <a:rPr lang="en-US" altLang="zh-CN" sz="1600" dirty="0" smtClean="0"/>
              <a:t>,2020 </a:t>
            </a:r>
            <a:endParaRPr lang="zh-CN" altLang="zh-CN" sz="1600" dirty="0" smtClean="0"/>
          </a:p>
          <a:p>
            <a:r>
              <a:rPr lang="en-US" altLang="zh-CN" sz="1600" dirty="0" smtClean="0"/>
              <a:t>[8] </a:t>
            </a:r>
            <a:r>
              <a:rPr lang="zh-CN" altLang="zh-CN" sz="1600" dirty="0" smtClean="0"/>
              <a:t>孙卫琴</a:t>
            </a:r>
            <a:r>
              <a:rPr lang="en-US" altLang="zh-CN" sz="1600" dirty="0" smtClean="0"/>
              <a:t>,</a:t>
            </a:r>
            <a:r>
              <a:rPr lang="zh-CN" altLang="zh-CN" sz="1600" dirty="0" smtClean="0"/>
              <a:t>李洪成</a:t>
            </a:r>
            <a:r>
              <a:rPr lang="en-US" altLang="zh-CN" sz="1600" dirty="0" smtClean="0"/>
              <a:t>.Tomcat </a:t>
            </a:r>
            <a:r>
              <a:rPr lang="zh-CN" altLang="zh-CN" sz="1600" dirty="0" smtClean="0"/>
              <a:t>与</a:t>
            </a:r>
            <a:r>
              <a:rPr lang="en-US" altLang="zh-CN" sz="1600" dirty="0" smtClean="0"/>
              <a:t> Java Web </a:t>
            </a:r>
            <a:r>
              <a:rPr lang="zh-CN" altLang="zh-CN" sz="1600" dirty="0" smtClean="0"/>
              <a:t>开发技术详解</a:t>
            </a:r>
            <a:r>
              <a:rPr lang="en-US" altLang="zh-CN" sz="1600" dirty="0" smtClean="0"/>
              <a:t>[M].</a:t>
            </a:r>
            <a:r>
              <a:rPr lang="zh-CN" altLang="zh-CN" sz="1600" dirty="0" smtClean="0"/>
              <a:t>电子工业出版社</a:t>
            </a:r>
            <a:r>
              <a:rPr lang="en-US" altLang="zh-CN" sz="1600" dirty="0" smtClean="0"/>
              <a:t>,2020.6:1-205 </a:t>
            </a:r>
            <a:endParaRPr lang="zh-CN" altLang="zh-CN" sz="1600" dirty="0" smtClean="0"/>
          </a:p>
          <a:p>
            <a:r>
              <a:rPr lang="en-US" altLang="zh-CN" sz="1600" dirty="0" smtClean="0"/>
              <a:t>[9] </a:t>
            </a:r>
            <a:r>
              <a:rPr lang="zh-CN" altLang="zh-CN" sz="1600" dirty="0" smtClean="0"/>
              <a:t>曹广鑫 编著</a:t>
            </a:r>
            <a:r>
              <a:rPr lang="en-US" altLang="zh-CN" sz="1600" dirty="0" smtClean="0"/>
              <a:t>.JSP</a:t>
            </a:r>
            <a:r>
              <a:rPr lang="zh-CN" altLang="zh-CN" sz="1600" dirty="0" smtClean="0"/>
              <a:t>数据库项目开发宝典</a:t>
            </a:r>
            <a:r>
              <a:rPr lang="en-US" altLang="zh-CN" sz="1600" dirty="0" smtClean="0"/>
              <a:t>[M].</a:t>
            </a:r>
            <a:r>
              <a:rPr lang="zh-CN" altLang="zh-CN" sz="1600" dirty="0" smtClean="0"/>
              <a:t>北京</a:t>
            </a:r>
            <a:r>
              <a:rPr lang="en-US" altLang="zh-CN" sz="1600" dirty="0" smtClean="0"/>
              <a:t>:</a:t>
            </a:r>
            <a:r>
              <a:rPr lang="zh-CN" altLang="zh-CN" sz="1600" dirty="0" smtClean="0"/>
              <a:t>电子工业出版社</a:t>
            </a:r>
            <a:r>
              <a:rPr lang="en-US" altLang="zh-CN" sz="1600" dirty="0" smtClean="0"/>
              <a:t>,2020</a:t>
            </a:r>
            <a:endParaRPr lang="zh-CN" altLang="zh-CN" sz="1600" dirty="0" smtClean="0"/>
          </a:p>
          <a:p>
            <a:r>
              <a:rPr lang="en-US" altLang="zh-CN" sz="1600" dirty="0" smtClean="0"/>
              <a:t>[10] </a:t>
            </a:r>
            <a:r>
              <a:rPr lang="zh-CN" altLang="zh-CN" sz="1600" dirty="0" smtClean="0"/>
              <a:t>王剑</a:t>
            </a:r>
            <a:r>
              <a:rPr lang="en-US" altLang="zh-CN" sz="1600" dirty="0" smtClean="0"/>
              <a:t>,</a:t>
            </a:r>
            <a:r>
              <a:rPr lang="zh-CN" altLang="zh-CN" sz="1600" dirty="0" smtClean="0"/>
              <a:t>邓武</a:t>
            </a:r>
            <a:r>
              <a:rPr lang="en-US" altLang="zh-CN" sz="1600" dirty="0" smtClean="0"/>
              <a:t>.</a:t>
            </a:r>
            <a:r>
              <a:rPr lang="zh-CN" altLang="zh-CN" sz="1600" dirty="0" smtClean="0"/>
              <a:t>基于</a:t>
            </a:r>
            <a:r>
              <a:rPr lang="en-US" altLang="zh-CN" sz="1600" dirty="0" smtClean="0"/>
              <a:t>Web</a:t>
            </a:r>
            <a:r>
              <a:rPr lang="zh-CN" altLang="zh-CN" sz="1600" dirty="0" smtClean="0"/>
              <a:t>服务面向服务的动态电子商务应用框架研究</a:t>
            </a:r>
            <a:r>
              <a:rPr lang="en-US" altLang="zh-CN" sz="1600" dirty="0" smtClean="0"/>
              <a:t>[J].</a:t>
            </a:r>
            <a:r>
              <a:rPr lang="zh-CN" altLang="zh-CN" sz="1600" dirty="0" smtClean="0"/>
              <a:t>科学技术与工程</a:t>
            </a:r>
            <a:r>
              <a:rPr lang="en-US" altLang="zh-CN" sz="1600" dirty="0" smtClean="0"/>
              <a:t>,2018,2(3):65-90</a:t>
            </a:r>
            <a:endParaRPr lang="zh-CN" altLang="zh-CN" sz="1600" dirty="0" smtClean="0"/>
          </a:p>
          <a:p>
            <a:r>
              <a:rPr lang="en-US" altLang="zh-CN" sz="1600" dirty="0" smtClean="0"/>
              <a:t>[11] </a:t>
            </a:r>
            <a:r>
              <a:rPr lang="zh-CN" altLang="zh-CN" sz="1600" dirty="0" smtClean="0"/>
              <a:t>周旌恒</a:t>
            </a:r>
            <a:r>
              <a:rPr lang="en-US" altLang="zh-CN" sz="1600" dirty="0" smtClean="0"/>
              <a:t>.JSP</a:t>
            </a:r>
            <a:r>
              <a:rPr lang="zh-CN" altLang="zh-CN" sz="1600" dirty="0" smtClean="0"/>
              <a:t>应用开发详解（第三版）</a:t>
            </a:r>
            <a:r>
              <a:rPr lang="en-US" altLang="zh-CN" sz="1600" dirty="0" smtClean="0"/>
              <a:t>[M].</a:t>
            </a:r>
            <a:r>
              <a:rPr lang="zh-CN" altLang="zh-CN" sz="1600" dirty="0" smtClean="0"/>
              <a:t>北京</a:t>
            </a:r>
            <a:r>
              <a:rPr lang="en-US" altLang="zh-CN" sz="1600" dirty="0" smtClean="0"/>
              <a:t>:</a:t>
            </a:r>
            <a:r>
              <a:rPr lang="zh-CN" altLang="zh-CN" sz="1600" dirty="0" smtClean="0"/>
              <a:t>电子工业出版社</a:t>
            </a:r>
            <a:r>
              <a:rPr lang="en-US" altLang="zh-CN" sz="1600" dirty="0" smtClean="0"/>
              <a:t>,2020</a:t>
            </a:r>
            <a:endParaRPr lang="zh-CN" altLang="zh-CN" sz="1600" dirty="0" smtClean="0"/>
          </a:p>
          <a:p>
            <a:r>
              <a:rPr lang="en-US" altLang="zh-CN" sz="1600" dirty="0" smtClean="0"/>
              <a:t>[12] </a:t>
            </a:r>
            <a:r>
              <a:rPr lang="en-US" altLang="zh-CN" sz="1600" dirty="0" err="1" smtClean="0"/>
              <a:t>Shanliang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Xue;Qing</a:t>
            </a:r>
            <a:r>
              <a:rPr lang="en-US" altLang="zh-CN" sz="1600" dirty="0" smtClean="0"/>
              <a:t> Yan </a:t>
            </a:r>
            <a:r>
              <a:rPr lang="en-US" altLang="zh-CN" sz="1600" dirty="0" err="1" smtClean="0"/>
              <a:t>Wei;Guang</a:t>
            </a:r>
            <a:r>
              <a:rPr lang="en-US" altLang="zh-CN" sz="1600" dirty="0" smtClean="0"/>
              <a:t> Ming </a:t>
            </a:r>
            <a:r>
              <a:rPr lang="en-US" altLang="zh-CN" sz="1600" dirty="0" err="1" smtClean="0"/>
              <a:t>Jiao;Dun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Wen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Zuo</a:t>
            </a:r>
            <a:r>
              <a:rPr lang="en-US" altLang="zh-CN" sz="1600" dirty="0" smtClean="0"/>
              <a:t>. Research Code Management System Based on J2EE[J]. Key Engineering Material.2019,Vol.431-432(188-191)</a:t>
            </a:r>
            <a:endParaRPr lang="zh-CN" altLang="zh-CN" sz="1600" dirty="0" smtClean="0"/>
          </a:p>
          <a:p>
            <a:r>
              <a:rPr lang="en-US" altLang="zh-CN" sz="1600" dirty="0" smtClean="0"/>
              <a:t>[13] Yan Ming </a:t>
            </a:r>
            <a:r>
              <a:rPr lang="en-US" altLang="zh-CN" sz="1600" dirty="0" err="1" smtClean="0"/>
              <a:t>Li;Li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Feng</a:t>
            </a:r>
            <a:r>
              <a:rPr lang="en-US" altLang="zh-CN" sz="1600" dirty="0" smtClean="0"/>
              <a:t> Wan. Design On Framework Structure of College English Learning Management System Based on Struts2[J].Advanced Materials Research.2019,Vol.846-847(1558-1561)</a:t>
            </a:r>
            <a:endParaRPr lang="zh-CN" altLang="zh-CN" sz="1600" dirty="0" smtClean="0"/>
          </a:p>
          <a:p>
            <a:r>
              <a:rPr lang="en-US" altLang="zh-CN" sz="1600" dirty="0" smtClean="0"/>
              <a:t>[14]Bruce </a:t>
            </a:r>
            <a:r>
              <a:rPr lang="en-US" altLang="zh-CN" sz="1600" dirty="0" err="1" smtClean="0"/>
              <a:t>Eckel</a:t>
            </a:r>
            <a:r>
              <a:rPr lang="en-US" altLang="zh-CN" sz="1600" dirty="0" smtClean="0"/>
              <a:t>. Thinking in Java[M]. Upper Saddle River, New Jersey, USA:  Prentice Hall, 2020</a:t>
            </a:r>
            <a:endParaRPr lang="zh-CN" altLang="zh-CN" sz="1600" dirty="0" smtClean="0"/>
          </a:p>
          <a:p>
            <a:r>
              <a:rPr lang="en-US" altLang="zh-CN" sz="1600" dirty="0" smtClean="0"/>
              <a:t>[15] Joshua Bloch. Effective Java[M]. Piscataway, N.J:  IEEE Press, 2019</a:t>
            </a:r>
            <a:endParaRPr lang="zh-CN" altLang="zh-CN" sz="1600" dirty="0" smtClean="0"/>
          </a:p>
          <a:p>
            <a:r>
              <a:rPr lang="en-US" altLang="zh-CN" sz="1600" dirty="0" smtClean="0"/>
              <a:t>[16] Juan Lipson </a:t>
            </a:r>
            <a:r>
              <a:rPr lang="en-US" altLang="zh-CN" sz="1600" dirty="0" err="1" smtClean="0"/>
              <a:t>Vuong.A</a:t>
            </a:r>
            <a:r>
              <a:rPr lang="en-US" altLang="zh-CN" sz="1600" dirty="0" smtClean="0"/>
              <a:t> semantics-based routing scheme for grid resource discovery[M].E-Science: First International Conference on E-Science and GridComputing,2019:58-70,90</a:t>
            </a:r>
            <a:endParaRPr lang="zh-CN" altLang="zh-CN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44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149195" y="3301238"/>
            <a:ext cx="78790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感谢</a:t>
            </a:r>
            <a:r>
              <a:rPr lang="zh-CN" altLang="en-US" sz="6000" b="1" dirty="0" smtClean="0">
                <a:solidFill>
                  <a:schemeClr val="bg1"/>
                </a:solidFill>
              </a:rPr>
              <a:t>各位老师</a:t>
            </a:r>
            <a:r>
              <a:rPr lang="zh-CN" altLang="en-US" sz="6000" b="1" dirty="0">
                <a:solidFill>
                  <a:schemeClr val="bg1"/>
                </a:solidFill>
              </a:rPr>
              <a:t>评判指导</a:t>
            </a:r>
          </a:p>
        </p:txBody>
      </p:sp>
      <p:sp>
        <p:nvSpPr>
          <p:cNvPr id="20" name="椭圆 19"/>
          <p:cNvSpPr/>
          <p:nvPr/>
        </p:nvSpPr>
        <p:spPr>
          <a:xfrm>
            <a:off x="5627539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038127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443635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979207" y="4378458"/>
            <a:ext cx="22156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指导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老师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：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熊猫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报告人：熊猫素材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769529" y="541051"/>
            <a:ext cx="2638414" cy="2624498"/>
            <a:chOff x="4769529" y="541051"/>
            <a:chExt cx="2638414" cy="2624498"/>
          </a:xfrm>
        </p:grpSpPr>
        <p:grpSp>
          <p:nvGrpSpPr>
            <p:cNvPr id="26" name="Group 74"/>
            <p:cNvGrpSpPr>
              <a:grpSpLocks noChangeAspect="1"/>
            </p:cNvGrpSpPr>
            <p:nvPr/>
          </p:nvGrpSpPr>
          <p:grpSpPr bwMode="auto">
            <a:xfrm>
              <a:off x="4769529" y="541051"/>
              <a:ext cx="2638414" cy="262449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28" name="Freeform 75"/>
              <p:cNvSpPr/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76"/>
              <p:cNvSpPr/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77"/>
              <p:cNvSpPr/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78"/>
              <p:cNvSpPr/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79"/>
              <p:cNvSpPr/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80"/>
              <p:cNvSpPr/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81"/>
              <p:cNvSpPr/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83"/>
              <p:cNvSpPr/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84"/>
              <p:cNvSpPr/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5709623" y="1310780"/>
              <a:ext cx="758223" cy="1071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17780"/>
            <a:ext cx="6044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研究背景</a:t>
            </a:r>
            <a:endParaRPr lang="zh-CN" altLang="en-US" sz="3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400685" y="1097280"/>
            <a:ext cx="113906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中国在两千年左右就已经对计算机这一块发展到相当的规模了，现在老百姓们越来越离不开计算机网络、互联网所带来的好处了，现如今各种格式的网站系统遍地开花，现在不同于以往的老旧的管理方式了，只有跟上时代的发展才能不会被淘汰掉，所以对于科研来说也是同样的，将传统的线下管理带到线上，能够大大提升管理效率，好处也有很多，首先整体的美化、提升了在新时代的背景之下新的样貌，更加朝气蓬勃。一个好的系统能够把传统的科研信息管理方式，带上一全新的方式，效率、可靠、安全稳定集合一身的系统，带来的体验是传统管理方式所没有办法实现的，信息的交流将达到顶峰，用户的沟通将会更加的便捷，有问题实时反馈提交，及时接收重要通知，将科研管理正规化、合理化、高效化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17780"/>
            <a:ext cx="6044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研究意义</a:t>
            </a:r>
            <a:endParaRPr lang="zh-CN" altLang="en-US" sz="3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400685" y="1097280"/>
            <a:ext cx="113906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随着时代的发展，信息技术得到广泛的应用给人们和生活注入了充沛的活力。网络使人们生活和工作带来便利，可以更高效的处理人类获取信息中精细化、全面化的问题，从而提高了工作效率。从独特且和资源相对优势的管理带来了更好的发展机会，在经济、教育、科研等各大领域上的应用也将逐渐成熟化。这是线下传统管理方式无法涉及的，为此，我们要无畏艰辛，永无止步的努力探索，力求开发出更具实用且信息化的科研管理系统。综上，研究意义重大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17780"/>
            <a:ext cx="6044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研究内容</a:t>
            </a:r>
            <a:endParaRPr lang="zh-CN" altLang="en-US" sz="3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400685" y="1097280"/>
            <a:ext cx="11390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整个的系统的开发运用</a:t>
            </a:r>
            <a:r>
              <a:rPr lang="en-US" altLang="zh-CN" dirty="0" smtClean="0"/>
              <a:t>Java</a:t>
            </a:r>
            <a:r>
              <a:rPr lang="zh-CN" altLang="zh-CN" dirty="0" smtClean="0"/>
              <a:t>技术，</a:t>
            </a:r>
            <a:r>
              <a:rPr lang="en-US" altLang="zh-CN" dirty="0" err="1" smtClean="0"/>
              <a:t>springboot</a:t>
            </a:r>
            <a:r>
              <a:rPr lang="zh-CN" altLang="zh-CN" dirty="0" smtClean="0"/>
              <a:t>框架，以及</a:t>
            </a:r>
            <a:r>
              <a:rPr lang="en-US" altLang="zh-CN" dirty="0" err="1" smtClean="0"/>
              <a:t>MySql</a:t>
            </a:r>
            <a:r>
              <a:rPr lang="zh-CN" altLang="zh-CN" dirty="0" smtClean="0"/>
              <a:t>数据库技术的大力支持下同步完成该系统的开发，实现了科研管理的信息化，使管理者在操作思路清晰且更加方便，用户也可以体验到更加优秀的科研管理，内容目标如下。</a:t>
            </a:r>
          </a:p>
          <a:p>
            <a:r>
              <a:rPr lang="zh-CN" altLang="zh-CN" dirty="0" smtClean="0"/>
              <a:t>（</a:t>
            </a:r>
            <a:r>
              <a:rPr lang="en-US" altLang="zh-CN" dirty="0" smtClean="0"/>
              <a:t>1</a:t>
            </a:r>
            <a:r>
              <a:rPr lang="zh-CN" altLang="zh-CN" dirty="0" smtClean="0"/>
              <a:t>）减少后台管理人员的工作量，对用户的信息进行系统的管理；</a:t>
            </a:r>
          </a:p>
          <a:p>
            <a:r>
              <a:rPr lang="zh-CN" altLang="zh-CN" dirty="0" smtClean="0"/>
              <a:t>（</a:t>
            </a:r>
            <a:r>
              <a:rPr lang="en-US" altLang="zh-CN" dirty="0" smtClean="0"/>
              <a:t>2</a:t>
            </a:r>
            <a:r>
              <a:rPr lang="zh-CN" altLang="zh-CN" dirty="0" smtClean="0"/>
              <a:t>）必须要方便快捷的查看搜索信息并管理信息；</a:t>
            </a:r>
          </a:p>
          <a:p>
            <a:r>
              <a:rPr lang="zh-CN" altLang="zh-CN" dirty="0" smtClean="0"/>
              <a:t>（</a:t>
            </a:r>
            <a:r>
              <a:rPr lang="en-US" altLang="zh-CN" dirty="0" smtClean="0"/>
              <a:t>3</a:t>
            </a:r>
            <a:r>
              <a:rPr lang="zh-CN" altLang="zh-CN" dirty="0" smtClean="0"/>
              <a:t>）用户是具有多样性的，所以界面要设置的简单明了，操作更要方便快捷。</a:t>
            </a:r>
          </a:p>
          <a:p>
            <a:r>
              <a:rPr lang="zh-CN" altLang="zh-CN" dirty="0" smtClean="0"/>
              <a:t>（</a:t>
            </a:r>
            <a:r>
              <a:rPr lang="en-US" altLang="zh-CN" dirty="0" smtClean="0"/>
              <a:t>4</a:t>
            </a:r>
            <a:r>
              <a:rPr lang="zh-CN" altLang="zh-CN" dirty="0" smtClean="0"/>
              <a:t>）编写开发系统的技术文件。</a:t>
            </a:r>
          </a:p>
          <a:p>
            <a:r>
              <a:rPr lang="zh-CN" altLang="zh-CN" dirty="0" smtClean="0"/>
              <a:t>（</a:t>
            </a:r>
            <a:r>
              <a:rPr lang="en-US" altLang="zh-CN" dirty="0" smtClean="0"/>
              <a:t>5</a:t>
            </a:r>
            <a:r>
              <a:rPr lang="zh-CN" altLang="zh-CN" dirty="0" smtClean="0"/>
              <a:t>）对系统进行了系统测试。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540" y="17780"/>
            <a:ext cx="4320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系统开发环境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 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3369" r="62965" b="26913"/>
          <a:stretch>
            <a:fillRect/>
          </a:stretch>
        </p:blipFill>
        <p:spPr>
          <a:xfrm>
            <a:off x="615642" y="1328288"/>
            <a:ext cx="3655294" cy="4463626"/>
          </a:xfrm>
          <a:prstGeom prst="rect">
            <a:avLst/>
          </a:prstGeom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-2" r="66232" b="26913"/>
          <a:stretch>
            <a:fillRect/>
          </a:stretch>
        </p:blipFill>
        <p:spPr>
          <a:xfrm>
            <a:off x="4349985" y="1332070"/>
            <a:ext cx="3666523" cy="4463626"/>
          </a:xfrm>
          <a:prstGeom prst="rect">
            <a:avLst/>
          </a:prstGeom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-2" r="66725" b="26913"/>
          <a:stretch>
            <a:fillRect/>
          </a:stretch>
        </p:blipFill>
        <p:spPr>
          <a:xfrm>
            <a:off x="8084328" y="1332070"/>
            <a:ext cx="3612964" cy="4463626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615642" y="1328289"/>
            <a:ext cx="365529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9985" y="1328289"/>
            <a:ext cx="365529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84328" y="1328289"/>
            <a:ext cx="361296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08200" y="1600185"/>
            <a:ext cx="14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 java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介绍</a:t>
            </a:r>
            <a:endParaRPr lang="en-US" altLang="zh-CN" sz="2400" kern="0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51734" y="1600185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</a:rPr>
              <a:t>MySQL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数据库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78207" y="1600185"/>
            <a:ext cx="12941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B/S结构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9140" y="17961"/>
            <a:ext cx="3823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kern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3200" kern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Spring boot</a:t>
            </a:r>
            <a:r>
              <a:rPr lang="zh-CN" altLang="en-US" sz="3200" kern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框架</a:t>
            </a:r>
            <a:endParaRPr kumimoji="0" sz="3200" b="0" i="0" kern="0" cap="none" spc="0" normalizeH="0" baseline="0" noProof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154" r="43473" b="26913"/>
          <a:stretch>
            <a:fillRect/>
          </a:stretch>
        </p:blipFill>
        <p:spPr>
          <a:xfrm>
            <a:off x="695325" y="914581"/>
            <a:ext cx="5753601" cy="417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</p:pic>
      <p:sp>
        <p:nvSpPr>
          <p:cNvPr id="100" name="文本框 99"/>
          <p:cNvSpPr txBox="1"/>
          <p:nvPr/>
        </p:nvSpPr>
        <p:spPr>
          <a:xfrm>
            <a:off x="6799006" y="1120877"/>
            <a:ext cx="5080000" cy="477053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zh-CN" sz="1600" dirty="0" smtClean="0"/>
              <a:t>现如今后台开源框架主流的有</a:t>
            </a:r>
            <a:r>
              <a:rPr lang="en-US" altLang="zh-CN" sz="1600" dirty="0" smtClean="0"/>
              <a:t>SSH</a:t>
            </a:r>
            <a:r>
              <a:rPr lang="zh-CN" altLang="zh-CN" sz="1600" dirty="0" smtClean="0"/>
              <a:t>、</a:t>
            </a:r>
            <a:r>
              <a:rPr lang="en-US" altLang="zh-CN" sz="1600" dirty="0" smtClean="0"/>
              <a:t>SSM</a:t>
            </a:r>
            <a:r>
              <a:rPr lang="zh-CN" altLang="zh-CN" sz="1600" dirty="0" smtClean="0"/>
              <a:t>、</a:t>
            </a:r>
            <a:r>
              <a:rPr lang="en-US" altLang="zh-CN" sz="1600" dirty="0" err="1" smtClean="0"/>
              <a:t>SpringBoot</a:t>
            </a:r>
            <a:r>
              <a:rPr lang="zh-CN" altLang="zh-CN" sz="1600" dirty="0" smtClean="0"/>
              <a:t>，但是</a:t>
            </a:r>
            <a:r>
              <a:rPr lang="en-US" altLang="zh-CN" sz="1600" dirty="0" smtClean="0"/>
              <a:t>SSH</a:t>
            </a:r>
            <a:r>
              <a:rPr lang="zh-CN" altLang="zh-CN" sz="1600" dirty="0" smtClean="0"/>
              <a:t>、</a:t>
            </a:r>
            <a:r>
              <a:rPr lang="en-US" altLang="zh-CN" sz="1600" dirty="0" smtClean="0"/>
              <a:t>SSM</a:t>
            </a:r>
            <a:r>
              <a:rPr lang="zh-CN" altLang="zh-CN" sz="1600" dirty="0" smtClean="0"/>
              <a:t>框架的环境配置项较多，而</a:t>
            </a:r>
            <a:r>
              <a:rPr lang="en-US" altLang="zh-CN" sz="1600" dirty="0" err="1" smtClean="0"/>
              <a:t>SpringBoot</a:t>
            </a:r>
            <a:r>
              <a:rPr lang="zh-CN" altLang="zh-CN" sz="1600" dirty="0" smtClean="0"/>
              <a:t>主要的设计思想就是约定大于配置，故而</a:t>
            </a:r>
            <a:r>
              <a:rPr lang="en-US" altLang="zh-CN" sz="1600" dirty="0" err="1" smtClean="0"/>
              <a:t>SpingBoot</a:t>
            </a:r>
            <a:r>
              <a:rPr lang="zh-CN" altLang="zh-CN" sz="1600" dirty="0" smtClean="0"/>
              <a:t>在设计时几乎达到零配置。</a:t>
            </a:r>
            <a:r>
              <a:rPr lang="en-US" altLang="zh-CN" sz="1600" dirty="0" err="1" smtClean="0"/>
              <a:t>SpringBoot</a:t>
            </a:r>
            <a:r>
              <a:rPr lang="zh-CN" altLang="zh-CN" sz="1600" dirty="0" smtClean="0"/>
              <a:t>整合了业界上的开源框架。具体采用技术框架描述如下：</a:t>
            </a:r>
          </a:p>
          <a:p>
            <a:r>
              <a:rPr lang="zh-CN" altLang="zh-CN" sz="1600" dirty="0" smtClean="0"/>
              <a:t>（</a:t>
            </a:r>
            <a:r>
              <a:rPr lang="en-US" altLang="zh-CN" sz="1600" dirty="0" smtClean="0"/>
              <a:t>1</a:t>
            </a:r>
            <a:r>
              <a:rPr lang="zh-CN" altLang="zh-CN" sz="1600" dirty="0" smtClean="0"/>
              <a:t>）</a:t>
            </a:r>
            <a:r>
              <a:rPr lang="en-US" altLang="zh-CN" sz="1600" dirty="0" err="1" smtClean="0"/>
              <a:t>Mybatis</a:t>
            </a:r>
            <a:r>
              <a:rPr lang="zh-CN" altLang="zh-CN" sz="1600" dirty="0" smtClean="0"/>
              <a:t>：</a:t>
            </a:r>
            <a:r>
              <a:rPr lang="en-US" altLang="zh-CN" sz="1600" dirty="0" err="1" smtClean="0"/>
              <a:t>Mybatis</a:t>
            </a:r>
            <a:r>
              <a:rPr lang="zh-CN" altLang="zh-CN" sz="1600" dirty="0" smtClean="0"/>
              <a:t>：提供自动映射，动态</a:t>
            </a:r>
            <a:r>
              <a:rPr lang="en-US" altLang="zh-CN" sz="1600" dirty="0" smtClean="0"/>
              <a:t>SQL</a:t>
            </a:r>
            <a:r>
              <a:rPr lang="zh-CN" altLang="zh-CN" sz="1600" dirty="0" smtClean="0"/>
              <a:t>，级联，缓存，注解，代码和</a:t>
            </a:r>
            <a:r>
              <a:rPr lang="en-US" altLang="zh-CN" sz="1600" dirty="0" smtClean="0"/>
              <a:t>SQL</a:t>
            </a:r>
            <a:r>
              <a:rPr lang="zh-CN" altLang="zh-CN" sz="1600" dirty="0" smtClean="0"/>
              <a:t>分离等特性，使用方便，同时也对</a:t>
            </a:r>
            <a:r>
              <a:rPr lang="en-US" altLang="zh-CN" sz="1600" dirty="0" smtClean="0"/>
              <a:t>SQL</a:t>
            </a:r>
            <a:r>
              <a:rPr lang="zh-CN" altLang="zh-CN" sz="1600" dirty="0" smtClean="0"/>
              <a:t>进行优化。</a:t>
            </a:r>
          </a:p>
          <a:p>
            <a:r>
              <a:rPr lang="zh-CN" altLang="zh-CN" sz="1600" dirty="0" smtClean="0"/>
              <a:t>（</a:t>
            </a:r>
            <a:r>
              <a:rPr lang="en-US" altLang="zh-CN" sz="1600" dirty="0" smtClean="0"/>
              <a:t>2</a:t>
            </a:r>
            <a:r>
              <a:rPr lang="zh-CN" altLang="zh-CN" sz="1600" dirty="0" smtClean="0"/>
              <a:t>）</a:t>
            </a:r>
            <a:r>
              <a:rPr lang="en-US" altLang="zh-CN" sz="1600" dirty="0" err="1" smtClean="0"/>
              <a:t>SpringMVC</a:t>
            </a:r>
            <a:r>
              <a:rPr lang="zh-CN" altLang="zh-CN" sz="1600" dirty="0" smtClean="0"/>
              <a:t>：通过一套</a:t>
            </a:r>
            <a:r>
              <a:rPr lang="en-US" altLang="zh-CN" sz="1600" dirty="0" smtClean="0"/>
              <a:t>MVC</a:t>
            </a:r>
            <a:r>
              <a:rPr lang="zh-CN" altLang="zh-CN" sz="1600" dirty="0" smtClean="0"/>
              <a:t>注解，让</a:t>
            </a:r>
            <a:r>
              <a:rPr lang="en-US" altLang="zh-CN" sz="1600" dirty="0" smtClean="0"/>
              <a:t>POJO</a:t>
            </a:r>
            <a:r>
              <a:rPr lang="zh-CN" altLang="zh-CN" sz="1600" dirty="0" smtClean="0"/>
              <a:t>成为处理请求的控制器，无需实现任何接口，同时，</a:t>
            </a:r>
            <a:r>
              <a:rPr lang="en-US" altLang="zh-CN" sz="1600" dirty="0" err="1" smtClean="0"/>
              <a:t>SpringMVC</a:t>
            </a:r>
            <a:r>
              <a:rPr lang="zh-CN" altLang="zh-CN" sz="1600" dirty="0" smtClean="0"/>
              <a:t>还支持</a:t>
            </a:r>
            <a:r>
              <a:rPr lang="en-US" altLang="zh-CN" sz="1600" dirty="0" smtClean="0"/>
              <a:t>REST</a:t>
            </a:r>
            <a:r>
              <a:rPr lang="zh-CN" altLang="zh-CN" sz="1600" dirty="0" smtClean="0"/>
              <a:t>风格的</a:t>
            </a:r>
            <a:r>
              <a:rPr lang="en-US" altLang="zh-CN" sz="1600" dirty="0" smtClean="0"/>
              <a:t>URL</a:t>
            </a:r>
            <a:r>
              <a:rPr lang="zh-CN" altLang="zh-CN" sz="1600" dirty="0" smtClean="0"/>
              <a:t>请求。</a:t>
            </a:r>
          </a:p>
          <a:p>
            <a:r>
              <a:rPr lang="zh-CN" altLang="zh-CN" sz="1600" dirty="0" smtClean="0"/>
              <a:t>（</a:t>
            </a:r>
            <a:r>
              <a:rPr lang="en-US" altLang="zh-CN" sz="1600" dirty="0" smtClean="0"/>
              <a:t>3</a:t>
            </a:r>
            <a:r>
              <a:rPr lang="zh-CN" altLang="zh-CN" sz="1600" dirty="0" smtClean="0"/>
              <a:t>）</a:t>
            </a:r>
            <a:r>
              <a:rPr lang="en-US" altLang="zh-CN" sz="1600" dirty="0" err="1" smtClean="0"/>
              <a:t>SpringBoot</a:t>
            </a:r>
            <a:r>
              <a:rPr lang="zh-CN" altLang="zh-CN" sz="1600" dirty="0" smtClean="0"/>
              <a:t>：从本质上来说，</a:t>
            </a:r>
            <a:r>
              <a:rPr lang="en-US" altLang="zh-CN" sz="1600" dirty="0" smtClean="0"/>
              <a:t>Spring Boot</a:t>
            </a:r>
            <a:r>
              <a:rPr lang="zh-CN" altLang="zh-CN" sz="1600" dirty="0" smtClean="0"/>
              <a:t>就是</a:t>
            </a:r>
            <a:r>
              <a:rPr lang="en-US" altLang="zh-CN" sz="1600" dirty="0" smtClean="0"/>
              <a:t>Spring,</a:t>
            </a:r>
            <a:r>
              <a:rPr lang="zh-CN" altLang="zh-CN" sz="1600" dirty="0" smtClean="0"/>
              <a:t>它做了那些没有它你也会去做的</a:t>
            </a:r>
            <a:r>
              <a:rPr lang="en-US" altLang="zh-CN" sz="1600" dirty="0" smtClean="0"/>
              <a:t>Spring Bean</a:t>
            </a:r>
            <a:r>
              <a:rPr lang="zh-CN" altLang="zh-CN" sz="1600" dirty="0" smtClean="0"/>
              <a:t>配置。</a:t>
            </a:r>
          </a:p>
          <a:p>
            <a:r>
              <a:rPr lang="en-US" altLang="zh-CN" sz="1600" dirty="0" err="1" smtClean="0"/>
              <a:t>SpringBoot</a:t>
            </a:r>
            <a:r>
              <a:rPr lang="zh-CN" altLang="zh-CN" sz="1600" dirty="0" smtClean="0"/>
              <a:t>是一款非常强大后台框架，因为</a:t>
            </a:r>
            <a:r>
              <a:rPr lang="en-US" altLang="zh-CN" sz="1600" dirty="0" err="1" smtClean="0"/>
              <a:t>SpringBoot</a:t>
            </a:r>
            <a:r>
              <a:rPr lang="zh-CN" altLang="zh-CN" sz="1600" dirty="0" smtClean="0"/>
              <a:t>开发时可以基本不用写配置文件，所以使用</a:t>
            </a:r>
            <a:r>
              <a:rPr lang="en-US" altLang="zh-CN" sz="1600" dirty="0" err="1" smtClean="0"/>
              <a:t>SpringBoot</a:t>
            </a:r>
            <a:r>
              <a:rPr lang="zh-CN" altLang="zh-CN" sz="1600" dirty="0" smtClean="0"/>
              <a:t>搭建网站的后台环境，在</a:t>
            </a:r>
            <a:r>
              <a:rPr lang="en-US" altLang="zh-CN" sz="1600" dirty="0" err="1" smtClean="0"/>
              <a:t>SpringBoot</a:t>
            </a:r>
            <a:r>
              <a:rPr lang="zh-CN" altLang="zh-CN" sz="1600" dirty="0" smtClean="0"/>
              <a:t>的</a:t>
            </a:r>
            <a:r>
              <a:rPr lang="en-US" altLang="zh-CN" sz="1600" dirty="0" err="1" smtClean="0"/>
              <a:t>yml</a:t>
            </a:r>
            <a:r>
              <a:rPr lang="zh-CN" altLang="zh-CN" sz="1600" dirty="0" smtClean="0"/>
              <a:t>配置文件中写入项目启动端口，项目就可以启动。项目的</a:t>
            </a:r>
            <a:r>
              <a:rPr lang="en-US" altLang="zh-CN" sz="1600" dirty="0" smtClean="0"/>
              <a:t>Java</a:t>
            </a:r>
            <a:r>
              <a:rPr lang="zh-CN" altLang="zh-CN" sz="1600" dirty="0" smtClean="0"/>
              <a:t>文件还有静态文件都是由</a:t>
            </a:r>
            <a:r>
              <a:rPr lang="en-US" altLang="zh-CN" sz="1600" dirty="0" err="1" smtClean="0"/>
              <a:t>SpringBoot</a:t>
            </a:r>
            <a:r>
              <a:rPr lang="zh-CN" altLang="zh-CN" sz="1600" dirty="0" smtClean="0"/>
              <a:t>来管理。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26913"/>
          <a:stretch>
            <a:fillRect/>
          </a:stretch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10896" y="5293268"/>
            <a:ext cx="35356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600" b="1" dirty="0"/>
              <a:t>系统分析</a:t>
            </a:r>
          </a:p>
        </p:txBody>
      </p:sp>
    </p:spTree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2780" y="17961"/>
            <a:ext cx="3418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系统分析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4579820" y="1067986"/>
            <a:ext cx="3170360" cy="5044056"/>
          </a:xfrm>
          <a:prstGeom prst="rect">
            <a:avLst/>
          </a:prstGeom>
          <a:solidFill>
            <a:srgbClr val="546F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19" name="矩形 18"/>
          <p:cNvSpPr/>
          <p:nvPr/>
        </p:nvSpPr>
        <p:spPr>
          <a:xfrm>
            <a:off x="7992712" y="1067986"/>
            <a:ext cx="3170360" cy="5044056"/>
          </a:xfrm>
          <a:prstGeom prst="rect">
            <a:avLst/>
          </a:prstGeom>
          <a:solidFill>
            <a:srgbClr val="FF6D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21" name="矩形 20"/>
          <p:cNvSpPr/>
          <p:nvPr/>
        </p:nvSpPr>
        <p:spPr>
          <a:xfrm>
            <a:off x="1164308" y="1130085"/>
            <a:ext cx="3170360" cy="5044056"/>
          </a:xfrm>
          <a:prstGeom prst="rect">
            <a:avLst/>
          </a:prstGeom>
          <a:solidFill>
            <a:srgbClr val="398E3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23" name="左右箭头 22"/>
          <p:cNvSpPr/>
          <p:nvPr/>
        </p:nvSpPr>
        <p:spPr>
          <a:xfrm>
            <a:off x="1547093" y="4635656"/>
            <a:ext cx="8928950" cy="756608"/>
          </a:xfrm>
          <a:prstGeom prst="leftRightArrow">
            <a:avLst/>
          </a:prstGeom>
          <a:solidFill>
            <a:srgbClr val="F1F5F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11"/>
          <p:cNvGrpSpPr>
            <a:grpSpLocks noChangeAspect="1"/>
          </p:cNvGrpSpPr>
          <p:nvPr/>
        </p:nvGrpSpPr>
        <p:grpSpPr bwMode="auto">
          <a:xfrm>
            <a:off x="8604683" y="1803618"/>
            <a:ext cx="1747164" cy="1240484"/>
            <a:chOff x="1407" y="1098"/>
            <a:chExt cx="800" cy="568"/>
          </a:xfrm>
          <a:solidFill>
            <a:schemeClr val="bg1"/>
          </a:solidFill>
        </p:grpSpPr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>
            <a:grpSpLocks noChangeAspect="1"/>
          </p:cNvGrpSpPr>
          <p:nvPr/>
        </p:nvGrpSpPr>
        <p:grpSpPr bwMode="auto">
          <a:xfrm>
            <a:off x="1875907" y="1871319"/>
            <a:ext cx="1747162" cy="1240486"/>
            <a:chOff x="4354" y="1098"/>
            <a:chExt cx="800" cy="568"/>
          </a:xfrm>
          <a:solidFill>
            <a:schemeClr val="bg1"/>
          </a:solidFill>
        </p:grpSpPr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121"/>
          <p:cNvGrpSpPr>
            <a:grpSpLocks noChangeAspect="1"/>
          </p:cNvGrpSpPr>
          <p:nvPr/>
        </p:nvGrpSpPr>
        <p:grpSpPr bwMode="auto">
          <a:xfrm>
            <a:off x="5380942" y="1880055"/>
            <a:ext cx="1452328" cy="1236118"/>
            <a:chOff x="515" y="3088"/>
            <a:chExt cx="665" cy="566"/>
          </a:xfrm>
          <a:solidFill>
            <a:schemeClr val="bg1"/>
          </a:solidFill>
        </p:grpSpPr>
        <p:sp>
          <p:nvSpPr>
            <p:cNvPr id="41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5070695" y="3652113"/>
            <a:ext cx="2031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系统功能分析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499018" y="3652113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系统流程分析</a:t>
            </a:r>
          </a:p>
        </p:txBody>
      </p:sp>
      <p:sp>
        <p:nvSpPr>
          <p:cNvPr id="54" name="矩形 53"/>
          <p:cNvSpPr/>
          <p:nvPr/>
        </p:nvSpPr>
        <p:spPr>
          <a:xfrm>
            <a:off x="1575569" y="365211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系统可行性分析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4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1851</Words>
  <Application>Microsoft Office PowerPoint</Application>
  <PresentationFormat>自定义</PresentationFormat>
  <Paragraphs>76</Paragraphs>
  <Slides>21</Slides>
  <Notes>10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3" baseType="lpstr">
      <vt:lpstr>office 1</vt:lpstr>
      <vt:lpstr>Microsoft Visio 绘图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>www.tukuppt.com</dc:creator>
  <cp:keywords>tukuppt</cp:keywords>
  <cp:lastModifiedBy>Administrator</cp:lastModifiedBy>
  <cp:revision>28</cp:revision>
  <dcterms:created xsi:type="dcterms:W3CDTF">2019-12-31T02:46:00Z</dcterms:created>
  <dcterms:modified xsi:type="dcterms:W3CDTF">2023-05-29T00:52:28Z</dcterms:modified>
  <cp:category>tukuppt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